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Lobster"/>
      <p:regular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Lobster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f87997393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f87997393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166950" y="791250"/>
            <a:ext cx="5387700" cy="8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900">
                <a:latin typeface="Comic Sans MS"/>
                <a:ea typeface="Comic Sans MS"/>
                <a:cs typeface="Comic Sans MS"/>
                <a:sym typeface="Comic Sans MS"/>
              </a:rPr>
              <a:t>Paper Presentation</a:t>
            </a:r>
            <a:endParaRPr b="1" sz="39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230" name="Google Shape;230;p17"/>
          <p:cNvSpPr txBox="1"/>
          <p:nvPr/>
        </p:nvSpPr>
        <p:spPr>
          <a:xfrm>
            <a:off x="2977000" y="1665450"/>
            <a:ext cx="46908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Course : CSE424</a:t>
            </a:r>
            <a:endParaRPr b="1"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Pattern Recognition</a:t>
            </a:r>
            <a:endParaRPr b="1" sz="2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6204000" y="3809700"/>
            <a:ext cx="29400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EAD1DC"/>
                </a:solidFill>
                <a:latin typeface="Lato"/>
                <a:ea typeface="Lato"/>
                <a:cs typeface="Lato"/>
                <a:sym typeface="Lato"/>
              </a:rPr>
              <a:t>Presented By-</a:t>
            </a:r>
            <a:endParaRPr>
              <a:solidFill>
                <a:srgbClr val="EAD1DC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Musaib Ibn Habib Mikdad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20301356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Section: 1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latin typeface="Comic Sans MS"/>
                <a:ea typeface="Comic Sans MS"/>
                <a:cs typeface="Comic Sans MS"/>
                <a:sym typeface="Comic Sans MS"/>
              </a:rPr>
              <a:t>Outcome</a:t>
            </a:r>
            <a:endParaRPr b="1" sz="2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87" name="Google Shape;287;p26"/>
          <p:cNvSpPr txBox="1"/>
          <p:nvPr/>
        </p:nvSpPr>
        <p:spPr>
          <a:xfrm>
            <a:off x="1127400" y="1991150"/>
            <a:ext cx="68892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imes New Roman"/>
              <a:buChar char="●"/>
            </a:pPr>
            <a:r>
              <a:rPr lang="en-GB" sz="2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Improved Equipment Reliability</a:t>
            </a:r>
            <a:endParaRPr sz="2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imes New Roman"/>
              <a:buChar char="●"/>
            </a:pPr>
            <a:r>
              <a:rPr lang="en-GB" sz="2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Cost Reduction</a:t>
            </a:r>
            <a:endParaRPr sz="2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imes New Roman"/>
              <a:buChar char="●"/>
            </a:pPr>
            <a:r>
              <a:rPr lang="en-GB" sz="2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Data-Driven Insights</a:t>
            </a:r>
            <a:endParaRPr sz="2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imes New Roman"/>
              <a:buChar char="●"/>
            </a:pPr>
            <a:r>
              <a:rPr lang="en-GB" sz="2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Enhanced Safety</a:t>
            </a:r>
            <a:endParaRPr sz="2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900">
                <a:latin typeface="Times New Roman"/>
                <a:ea typeface="Times New Roman"/>
                <a:cs typeface="Times New Roman"/>
                <a:sym typeface="Times New Roman"/>
              </a:rPr>
              <a:t>Subsequent Tasks</a:t>
            </a:r>
            <a:endParaRPr b="1" sz="2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3" name="Google Shape;293;p27"/>
          <p:cNvSpPr txBox="1"/>
          <p:nvPr/>
        </p:nvSpPr>
        <p:spPr>
          <a:xfrm>
            <a:off x="1239875" y="1801175"/>
            <a:ext cx="7920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imes New Roman"/>
              <a:buChar char="●"/>
            </a:pPr>
            <a:r>
              <a:rPr lang="en-GB" sz="2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Integration of Advanced Sensors</a:t>
            </a:r>
            <a:endParaRPr sz="2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imes New Roman"/>
              <a:buChar char="●"/>
            </a:pPr>
            <a:r>
              <a:rPr lang="en-GB" sz="2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Predictive Analytics for Unstructured Data</a:t>
            </a:r>
            <a:endParaRPr sz="2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imes New Roman"/>
              <a:buChar char="●"/>
            </a:pPr>
            <a:r>
              <a:rPr lang="en-GB" sz="2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Explainable AI and Interpretability</a:t>
            </a:r>
            <a:endParaRPr sz="2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imes New Roman"/>
              <a:buChar char="●"/>
            </a:pPr>
            <a:r>
              <a:rPr lang="en-GB" sz="2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Human-Machine Collaboration</a:t>
            </a:r>
            <a:endParaRPr sz="2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8"/>
          <p:cNvSpPr txBox="1"/>
          <p:nvPr>
            <p:ph idx="2" type="title"/>
          </p:nvPr>
        </p:nvSpPr>
        <p:spPr>
          <a:xfrm>
            <a:off x="3278900" y="215215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Comic Sans MS"/>
                <a:ea typeface="Comic Sans MS"/>
                <a:cs typeface="Comic Sans MS"/>
                <a:sym typeface="Comic Sans MS"/>
              </a:rPr>
              <a:t>Conclusion</a:t>
            </a:r>
            <a:endParaRPr b="1" sz="26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99" name="Google Shape;299;p28"/>
          <p:cNvSpPr txBox="1"/>
          <p:nvPr/>
        </p:nvSpPr>
        <p:spPr>
          <a:xfrm>
            <a:off x="1327825" y="1366900"/>
            <a:ext cx="71793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-GB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Optimizing Asset Performance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-GB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Minimizing downtime and production disruptions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-GB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Boosting Overall Efficiency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9"/>
          <p:cNvSpPr txBox="1"/>
          <p:nvPr/>
        </p:nvSpPr>
        <p:spPr>
          <a:xfrm>
            <a:off x="3099100" y="2194650"/>
            <a:ext cx="1473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>
                <a:solidFill>
                  <a:schemeClr val="lt1"/>
                </a:solidFill>
                <a:latin typeface="Lobster"/>
                <a:ea typeface="Lobster"/>
                <a:cs typeface="Lobster"/>
                <a:sym typeface="Lobster"/>
              </a:rPr>
              <a:t>Thank</a:t>
            </a:r>
            <a:endParaRPr sz="3700">
              <a:solidFill>
                <a:schemeClr val="lt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05" name="Google Shape;305;p29"/>
          <p:cNvSpPr txBox="1"/>
          <p:nvPr/>
        </p:nvSpPr>
        <p:spPr>
          <a:xfrm>
            <a:off x="4572100" y="2194650"/>
            <a:ext cx="40800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>
                <a:latin typeface="Lobster"/>
                <a:ea typeface="Lobster"/>
                <a:cs typeface="Lobster"/>
                <a:sym typeface="Lobster"/>
              </a:rPr>
              <a:t>You</a:t>
            </a:r>
            <a:endParaRPr sz="37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/>
          <p:cNvSpPr txBox="1"/>
          <p:nvPr>
            <p:ph type="title"/>
          </p:nvPr>
        </p:nvSpPr>
        <p:spPr>
          <a:xfrm>
            <a:off x="0" y="19382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latin typeface="Times New Roman"/>
                <a:ea typeface="Times New Roman"/>
                <a:cs typeface="Times New Roman"/>
                <a:sym typeface="Times New Roman"/>
              </a:rPr>
              <a:t>Presentation on-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0" y="2425450"/>
            <a:ext cx="72879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b="1" i="1" lang="en-GB" sz="30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State-of-the-Art Predictive Maintenance Techniques</a:t>
            </a:r>
            <a:endParaRPr b="1" i="1" sz="30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890350" y="1902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latin typeface="Verdana"/>
                <a:ea typeface="Verdana"/>
                <a:cs typeface="Verdana"/>
                <a:sym typeface="Verdana"/>
              </a:rPr>
              <a:t>The </a:t>
            </a:r>
            <a:r>
              <a:rPr b="1" lang="en-GB" sz="2700">
                <a:latin typeface="Verdana"/>
                <a:ea typeface="Verdana"/>
                <a:cs typeface="Verdana"/>
                <a:sym typeface="Verdana"/>
              </a:rPr>
              <a:t>Outline</a:t>
            </a:r>
            <a:endParaRPr b="1" sz="27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633425" y="905500"/>
            <a:ext cx="6088500" cy="3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Verdana"/>
              <a:buChar char="❖"/>
            </a:pPr>
            <a:r>
              <a:rPr lang="en-GB" sz="2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Overview</a:t>
            </a:r>
            <a:endParaRPr sz="23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Verdana"/>
              <a:buChar char="❖"/>
            </a:pPr>
            <a:r>
              <a:rPr lang="en-GB" sz="2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Motivation</a:t>
            </a:r>
            <a:endParaRPr sz="23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Verdana"/>
              <a:buChar char="❖"/>
            </a:pPr>
            <a:r>
              <a:rPr lang="en-GB" sz="2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Contribution</a:t>
            </a:r>
            <a:endParaRPr sz="23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Verdana"/>
              <a:buChar char="❖"/>
            </a:pPr>
            <a:r>
              <a:rPr lang="en-GB" sz="2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Methodology</a:t>
            </a:r>
            <a:endParaRPr sz="23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Verdana"/>
              <a:buChar char="❖"/>
            </a:pPr>
            <a:r>
              <a:rPr lang="en-GB" sz="2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Constraint</a:t>
            </a:r>
            <a:endParaRPr sz="23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Verdana"/>
              <a:buChar char="❖"/>
            </a:pPr>
            <a:r>
              <a:rPr lang="en-GB" sz="2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Solution</a:t>
            </a:r>
            <a:endParaRPr sz="23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Verdana"/>
              <a:buChar char="❖"/>
            </a:pPr>
            <a:r>
              <a:rPr lang="en-GB" sz="2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Outcome</a:t>
            </a:r>
            <a:endParaRPr sz="23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Verdana"/>
              <a:buChar char="❖"/>
            </a:pPr>
            <a:r>
              <a:rPr lang="en-GB" sz="2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Subsequent Tasks</a:t>
            </a:r>
            <a:endParaRPr sz="23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Verdana"/>
              <a:buChar char="❖"/>
            </a:pPr>
            <a:r>
              <a:rPr lang="en-GB" sz="23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Conclusion</a:t>
            </a:r>
            <a:endParaRPr sz="23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29650" y="108750"/>
            <a:ext cx="7038900" cy="5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4100"/>
              <a:t>A succinct overview</a:t>
            </a:r>
            <a:endParaRPr b="1" i="1" sz="4100"/>
          </a:p>
        </p:txBody>
      </p:sp>
      <p:sp>
        <p:nvSpPr>
          <p:cNvPr id="249" name="Google Shape;249;p20"/>
          <p:cNvSpPr txBox="1"/>
          <p:nvPr/>
        </p:nvSpPr>
        <p:spPr>
          <a:xfrm>
            <a:off x="1429825" y="1964000"/>
            <a:ext cx="69708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Times New Roman"/>
              <a:buChar char="●"/>
            </a:pPr>
            <a:r>
              <a:rPr lang="en-GB" sz="3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Reliable Sensor Data</a:t>
            </a:r>
            <a:endParaRPr sz="3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Times New Roman"/>
              <a:buChar char="●"/>
            </a:pPr>
            <a:r>
              <a:rPr lang="en-GB" sz="3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 Algorithms</a:t>
            </a:r>
            <a:endParaRPr sz="3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Times New Roman"/>
              <a:buChar char="●"/>
            </a:pPr>
            <a:r>
              <a:rPr lang="en-GB" sz="3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Real-time Data Processing</a:t>
            </a:r>
            <a:endParaRPr sz="3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44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Times New Roman"/>
              <a:buChar char="●"/>
            </a:pPr>
            <a:r>
              <a:rPr lang="en-GB" sz="3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Integration of IoT and AI</a:t>
            </a:r>
            <a:endParaRPr sz="3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3360350" y="1945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/>
              <a:t>Motivation</a:t>
            </a:r>
            <a:endParaRPr b="1" sz="2700"/>
          </a:p>
        </p:txBody>
      </p:sp>
      <p:sp>
        <p:nvSpPr>
          <p:cNvPr id="255" name="Google Shape;255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256" name="Google Shape;256;p21"/>
          <p:cNvSpPr txBox="1"/>
          <p:nvPr/>
        </p:nvSpPr>
        <p:spPr>
          <a:xfrm>
            <a:off x="3669100" y="1567550"/>
            <a:ext cx="58173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-GB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Safety and Reliability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-GB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Enhancing Operational Efficiency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-GB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Data-Driven Decision Making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●"/>
            </a:pPr>
            <a:r>
              <a:rPr lang="en-GB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Sustainability and Environmental Impact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/>
          <p:nvPr>
            <p:ph type="title"/>
          </p:nvPr>
        </p:nvSpPr>
        <p:spPr>
          <a:xfrm>
            <a:off x="1297500" y="393750"/>
            <a:ext cx="3798900" cy="7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latin typeface="Comic Sans MS"/>
                <a:ea typeface="Comic Sans MS"/>
                <a:cs typeface="Comic Sans MS"/>
                <a:sym typeface="Comic Sans MS"/>
              </a:rPr>
              <a:t>   </a:t>
            </a:r>
            <a:r>
              <a:rPr b="1" lang="en-GB" sz="2700">
                <a:latin typeface="Comic Sans MS"/>
                <a:ea typeface="Comic Sans MS"/>
                <a:cs typeface="Comic Sans MS"/>
                <a:sym typeface="Comic Sans MS"/>
              </a:rPr>
              <a:t>Contribution</a:t>
            </a:r>
            <a:endParaRPr b="1" sz="27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62" name="Google Shape;262;p22"/>
          <p:cNvSpPr txBox="1"/>
          <p:nvPr>
            <p:ph idx="1" type="body"/>
          </p:nvPr>
        </p:nvSpPr>
        <p:spPr>
          <a:xfrm>
            <a:off x="1297500" y="1972550"/>
            <a:ext cx="54252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-GB" sz="2100">
                <a:latin typeface="Times New Roman"/>
                <a:ea typeface="Times New Roman"/>
                <a:cs typeface="Times New Roman"/>
                <a:sym typeface="Times New Roman"/>
              </a:rPr>
              <a:t>Advanced Sensor Technologies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-GB" sz="2100">
                <a:latin typeface="Times New Roman"/>
                <a:ea typeface="Times New Roman"/>
                <a:cs typeface="Times New Roman"/>
                <a:sym typeface="Times New Roman"/>
              </a:rPr>
              <a:t>Predictive Analytics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-GB" sz="2100">
                <a:latin typeface="Times New Roman"/>
                <a:ea typeface="Times New Roman"/>
                <a:cs typeface="Times New Roman"/>
                <a:sym typeface="Times New Roman"/>
              </a:rPr>
              <a:t>Digital Twin Technology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1600"/>
              </a:spcAft>
              <a:buSzPts val="2100"/>
              <a:buFont typeface="Times New Roman"/>
              <a:buChar char="●"/>
            </a:pPr>
            <a:r>
              <a:rPr lang="en-GB" sz="2100">
                <a:latin typeface="Times New Roman"/>
                <a:ea typeface="Times New Roman"/>
                <a:cs typeface="Times New Roman"/>
                <a:sym typeface="Times New Roman"/>
              </a:rPr>
              <a:t>Augmented Reality (AR) Maintenance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/>
          <p:nvPr>
            <p:ph type="title"/>
          </p:nvPr>
        </p:nvSpPr>
        <p:spPr>
          <a:xfrm>
            <a:off x="1161800" y="285600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2800">
                <a:latin typeface="Comic Sans MS"/>
                <a:ea typeface="Comic Sans MS"/>
                <a:cs typeface="Comic Sans MS"/>
                <a:sym typeface="Comic Sans MS"/>
              </a:rPr>
              <a:t>    </a:t>
            </a:r>
            <a:r>
              <a:rPr b="1" lang="en-GB" sz="2800">
                <a:latin typeface="Comic Sans MS"/>
                <a:ea typeface="Comic Sans MS"/>
                <a:cs typeface="Comic Sans MS"/>
                <a:sym typeface="Comic Sans MS"/>
              </a:rPr>
              <a:t>Methodology</a:t>
            </a:r>
            <a:endParaRPr b="1" sz="2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68" name="Google Shape;268;p23"/>
          <p:cNvSpPr txBox="1"/>
          <p:nvPr/>
        </p:nvSpPr>
        <p:spPr>
          <a:xfrm>
            <a:off x="139025" y="1529750"/>
            <a:ext cx="88500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lang="en-GB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Gathering relevant data from sensors, IoT devices, and other sources</a:t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lang="en-GB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Identifying key features that influence equipment performance and failure</a:t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lang="en-GB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Utilizing algorithms like Random Forest, LSTM, and CNN to build predictive models based on historical data patterns</a:t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lang="en-GB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Utilizing cloud computing resources for scalable data storage, processing, and analysis, enabling efficient deployment of predictive maintenance solutions.</a:t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  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74" name="Google Shape;274;p24"/>
          <p:cNvSpPr txBox="1"/>
          <p:nvPr>
            <p:ph type="title"/>
          </p:nvPr>
        </p:nvSpPr>
        <p:spPr>
          <a:xfrm>
            <a:off x="1297500" y="333875"/>
            <a:ext cx="57894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latin typeface="Verdana"/>
                <a:ea typeface="Verdana"/>
                <a:cs typeface="Verdana"/>
                <a:sym typeface="Verdana"/>
              </a:rPr>
              <a:t>Constraint</a:t>
            </a:r>
            <a:endParaRPr b="1" sz="27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4"/>
          <p:cNvSpPr txBox="1"/>
          <p:nvPr/>
        </p:nvSpPr>
        <p:spPr>
          <a:xfrm>
            <a:off x="930600" y="1706175"/>
            <a:ext cx="77055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Times New Roman"/>
              <a:buChar char="●"/>
            </a:pPr>
            <a:r>
              <a:rPr lang="en-GB" sz="2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Focusing on Advanced Sensor Technologies</a:t>
            </a:r>
            <a:endParaRPr sz="2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Times New Roman"/>
              <a:buChar char="●"/>
            </a:pPr>
            <a:r>
              <a:rPr lang="en-GB" sz="2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Big Data Analytics</a:t>
            </a:r>
            <a:endParaRPr sz="2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Times New Roman"/>
              <a:buChar char="●"/>
            </a:pPr>
            <a:r>
              <a:rPr lang="en-GB" sz="2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Failure in Pattern Recognition</a:t>
            </a:r>
            <a:endParaRPr sz="2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Times New Roman"/>
              <a:buChar char="●"/>
            </a:pPr>
            <a:r>
              <a:rPr lang="en-GB" sz="2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Cost-Effectiveness and Scalability</a:t>
            </a:r>
            <a:endParaRPr sz="2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latin typeface="Times New Roman"/>
                <a:ea typeface="Times New Roman"/>
                <a:cs typeface="Times New Roman"/>
                <a:sym typeface="Times New Roman"/>
              </a:rPr>
              <a:t>Solution</a:t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25"/>
          <p:cNvSpPr txBox="1"/>
          <p:nvPr/>
        </p:nvSpPr>
        <p:spPr>
          <a:xfrm>
            <a:off x="914175" y="2059025"/>
            <a:ext cx="75678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❖"/>
            </a:pPr>
            <a:r>
              <a:rPr lang="en-GB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Quality Enhancement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❖"/>
            </a:pPr>
            <a:r>
              <a:rPr lang="en-GB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Sensor Integration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❖"/>
            </a:pPr>
            <a:r>
              <a:rPr lang="en-GB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Edge Computing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Times New Roman"/>
              <a:buChar char="❖"/>
            </a:pPr>
            <a:r>
              <a:rPr lang="en-GB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Predictive Analytics Tools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